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1" r:id="rId3"/>
    <p:sldId id="275" r:id="rId4"/>
    <p:sldId id="282" r:id="rId5"/>
    <p:sldId id="283" r:id="rId6"/>
    <p:sldId id="257" r:id="rId7"/>
    <p:sldId id="265" r:id="rId8"/>
    <p:sldId id="278" r:id="rId9"/>
    <p:sldId id="266" r:id="rId10"/>
    <p:sldId id="277" r:id="rId11"/>
    <p:sldId id="268" r:id="rId12"/>
    <p:sldId id="269" r:id="rId13"/>
    <p:sldId id="276" r:id="rId14"/>
    <p:sldId id="280" r:id="rId15"/>
    <p:sldId id="279" r:id="rId16"/>
    <p:sldId id="272" r:id="rId17"/>
    <p:sldId id="273" r:id="rId18"/>
    <p:sldId id="260" r:id="rId19"/>
    <p:sldId id="274" r:id="rId20"/>
    <p:sldId id="271" r:id="rId21"/>
    <p:sldId id="270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3.4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1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2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1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3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  <inkml:trace contextRef="#ctx0" brushRef="#br0" timeOffset="1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4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5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7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8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9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  <inkml:trace contextRef="#ctx0" brushRef="#br0" timeOffset="1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0.8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21.9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6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7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09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6:25:10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4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5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0260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0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5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67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10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9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7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7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8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0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5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8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90EA5-D54B-4E13-AF07-F860EBF6762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6A14-B08D-4E2F-8587-A0EF6040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2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26" Type="http://schemas.openxmlformats.org/officeDocument/2006/relationships/customXml" Target="../ink/ink24.xml"/><Relationship Id="rId3" Type="http://schemas.openxmlformats.org/officeDocument/2006/relationships/image" Target="../media/image20.png"/><Relationship Id="rId21" Type="http://schemas.openxmlformats.org/officeDocument/2006/relationships/customXml" Target="../ink/ink19.xml"/><Relationship Id="rId34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5" Type="http://schemas.openxmlformats.org/officeDocument/2006/relationships/customXml" Target="../ink/ink23.xml"/><Relationship Id="rId33" Type="http://schemas.openxmlformats.org/officeDocument/2006/relationships/customXml" Target="../ink/ink31.xml"/><Relationship Id="rId2" Type="http://schemas.openxmlformats.org/officeDocument/2006/relationships/customXml" Target="../ink/ink1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24" Type="http://schemas.openxmlformats.org/officeDocument/2006/relationships/customXml" Target="../ink/ink22.xml"/><Relationship Id="rId32" Type="http://schemas.openxmlformats.org/officeDocument/2006/relationships/customXml" Target="../ink/ink30.xml"/><Relationship Id="rId5" Type="http://schemas.openxmlformats.org/officeDocument/2006/relationships/customXml" Target="../ink/ink3.xml"/><Relationship Id="rId15" Type="http://schemas.openxmlformats.org/officeDocument/2006/relationships/customXml" Target="../ink/ink13.xml"/><Relationship Id="rId23" Type="http://schemas.openxmlformats.org/officeDocument/2006/relationships/customXml" Target="../ink/ink21.xml"/><Relationship Id="rId28" Type="http://schemas.openxmlformats.org/officeDocument/2006/relationships/customXml" Target="../ink/ink26.xml"/><Relationship Id="rId10" Type="http://schemas.openxmlformats.org/officeDocument/2006/relationships/customXml" Target="../ink/ink8.xml"/><Relationship Id="rId19" Type="http://schemas.openxmlformats.org/officeDocument/2006/relationships/customXml" Target="../ink/ink17.xml"/><Relationship Id="rId31" Type="http://schemas.openxmlformats.org/officeDocument/2006/relationships/customXml" Target="../ink/ink29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Relationship Id="rId22" Type="http://schemas.openxmlformats.org/officeDocument/2006/relationships/customXml" Target="../ink/ink20.xml"/><Relationship Id="rId27" Type="http://schemas.openxmlformats.org/officeDocument/2006/relationships/customXml" Target="../ink/ink25.xml"/><Relationship Id="rId30" Type="http://schemas.openxmlformats.org/officeDocument/2006/relationships/customXml" Target="../ink/ink28.xml"/><Relationship Id="rId8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8EF2-0BA6-6524-B2D2-0BF5F830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12" y="355002"/>
            <a:ext cx="10434375" cy="2387600"/>
          </a:xfrm>
        </p:spPr>
        <p:txBody>
          <a:bodyPr/>
          <a:lstStyle/>
          <a:p>
            <a:r>
              <a:rPr lang="en-US" dirty="0"/>
              <a:t>Team 5 Conceptual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8655E-3227-B8ED-79EB-CAE0A8530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292" y="3289579"/>
            <a:ext cx="2668868" cy="276659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Dillon Williams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Nidhay Patel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Ryan Reed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Michel </a:t>
            </a:r>
            <a:r>
              <a:rPr lang="en-US" dirty="0" err="1"/>
              <a:t>Turpeau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Austin Sigg</a:t>
            </a:r>
          </a:p>
        </p:txBody>
      </p:sp>
    </p:spTree>
    <p:extLst>
      <p:ext uri="{BB962C8B-B14F-4D97-AF65-F5344CB8AC3E}">
        <p14:creationId xmlns:p14="http://schemas.microsoft.com/office/powerpoint/2010/main" val="3858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19F-0087-99D0-E5BD-9E43182F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plc &amp; a microcomputer?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EBE-B1F4-CA28-070B-BF126B5C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06336"/>
          </a:xfrm>
        </p:spPr>
        <p:txBody>
          <a:bodyPr/>
          <a:lstStyle/>
          <a:p>
            <a:r>
              <a:rPr lang="en-US" dirty="0"/>
              <a:t>PLC’s “run-to-completion” step is </a:t>
            </a:r>
            <a:r>
              <a:rPr lang="en-US" b="1" dirty="0"/>
              <a:t>Cycle-Driven!</a:t>
            </a:r>
            <a:endParaRPr lang="en-US" dirty="0"/>
          </a:p>
          <a:p>
            <a:pPr lvl="1"/>
            <a:r>
              <a:rPr lang="en-US" dirty="0"/>
              <a:t>Will </a:t>
            </a:r>
            <a:r>
              <a:rPr lang="en-US" b="1" dirty="0"/>
              <a:t>always</a:t>
            </a:r>
            <a:r>
              <a:rPr lang="en-US" dirty="0"/>
              <a:t> scan code on set interval (ex. every 100ms)</a:t>
            </a:r>
          </a:p>
          <a:p>
            <a:pPr lvl="1"/>
            <a:r>
              <a:rPr lang="en-US" dirty="0"/>
              <a:t>A microcomputer is </a:t>
            </a:r>
            <a:r>
              <a:rPr lang="en-US" b="1" dirty="0"/>
              <a:t>event-driven</a:t>
            </a:r>
            <a:r>
              <a:rPr lang="en-US" dirty="0"/>
              <a:t>: will complete its scan once an event is activated</a:t>
            </a:r>
          </a:p>
          <a:p>
            <a:pPr lvl="2"/>
            <a:r>
              <a:rPr lang="en-US" dirty="0"/>
              <a:t>Could be </a:t>
            </a:r>
            <a:r>
              <a:rPr lang="en-US" b="1" dirty="0"/>
              <a:t>SIGNIFICANTLY</a:t>
            </a:r>
            <a:r>
              <a:rPr lang="en-US" dirty="0"/>
              <a:t> longer</a:t>
            </a:r>
          </a:p>
          <a:p>
            <a:r>
              <a:rPr lang="en-US" dirty="0"/>
              <a:t>PLCs are used in industry specifically for </a:t>
            </a:r>
            <a:r>
              <a:rPr lang="en-US" b="1" dirty="0"/>
              <a:t>control technology</a:t>
            </a:r>
            <a:endParaRPr lang="en-US" dirty="0"/>
          </a:p>
          <a:p>
            <a:pPr lvl="1"/>
            <a:r>
              <a:rPr lang="en-US" dirty="0"/>
              <a:t>Hardware in industry usually controlled by PLCs</a:t>
            </a:r>
          </a:p>
          <a:p>
            <a:r>
              <a:rPr lang="en-US" dirty="0"/>
              <a:t>If PLCs can do this, why not use it for a database?</a:t>
            </a:r>
          </a:p>
          <a:p>
            <a:pPr lvl="1"/>
            <a:r>
              <a:rPr lang="en-US" dirty="0"/>
              <a:t>PLCs aren’t good with sharing a lot of data</a:t>
            </a:r>
          </a:p>
          <a:p>
            <a:pPr lvl="1"/>
            <a:r>
              <a:rPr lang="en-US" dirty="0"/>
              <a:t>Can’t understand SQL</a:t>
            </a:r>
          </a:p>
        </p:txBody>
      </p:sp>
    </p:spTree>
    <p:extLst>
      <p:ext uri="{BB962C8B-B14F-4D97-AF65-F5344CB8AC3E}">
        <p14:creationId xmlns:p14="http://schemas.microsoft.com/office/powerpoint/2010/main" val="295477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DF13-B997-3779-B0C2-02553D67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Control /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4A40-2A41-1B21-3241-5E403C18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4" y="2072973"/>
            <a:ext cx="5934967" cy="3695136"/>
          </a:xfrm>
        </p:spPr>
        <p:txBody>
          <a:bodyPr>
            <a:normAutofit/>
          </a:bodyPr>
          <a:lstStyle/>
          <a:p>
            <a:r>
              <a:rPr lang="en-US" dirty="0"/>
              <a:t>PLC Constraints</a:t>
            </a:r>
          </a:p>
          <a:p>
            <a:pPr lvl="1"/>
            <a:r>
              <a:rPr lang="en-US" dirty="0"/>
              <a:t>ii(1) Must interface with the locks and LEDs</a:t>
            </a:r>
          </a:p>
          <a:p>
            <a:pPr lvl="1"/>
            <a:r>
              <a:rPr lang="en-US" dirty="0"/>
              <a:t>ii(2) Must control the step voltage of the motor(s)</a:t>
            </a:r>
          </a:p>
          <a:p>
            <a:pPr lvl="1"/>
            <a:r>
              <a:rPr lang="en-US" dirty="0"/>
              <a:t>ii(3) Must communicate with the microcomputer</a:t>
            </a:r>
          </a:p>
          <a:p>
            <a:pPr lvl="1"/>
            <a:r>
              <a:rPr lang="en-US" dirty="0"/>
              <a:t>ii(4) Must know the device occupancy of each drawer</a:t>
            </a:r>
          </a:p>
          <a:p>
            <a:pPr lvl="1"/>
            <a:r>
              <a:rPr lang="en-US" dirty="0"/>
              <a:t>ii(5) Must have a timer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968BC-F029-FE84-57DB-77644404F9C5}"/>
              </a:ext>
            </a:extLst>
          </p:cNvPr>
          <p:cNvSpPr txBox="1"/>
          <p:nvPr/>
        </p:nvSpPr>
        <p:spPr>
          <a:xfrm>
            <a:off x="6054435" y="2072973"/>
            <a:ext cx="5735783" cy="216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Hardware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PLC receives power from wall outlet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Hardware receives all control from the PLC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Sensors, Locks, Timer System, Indication System, Motor</a:t>
            </a:r>
          </a:p>
        </p:txBody>
      </p:sp>
    </p:spTree>
    <p:extLst>
      <p:ext uri="{BB962C8B-B14F-4D97-AF65-F5344CB8AC3E}">
        <p14:creationId xmlns:p14="http://schemas.microsoft.com/office/powerpoint/2010/main" val="27661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99A8-B7F2-09F1-D93B-B48C6ECD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9692-1DBF-4C1B-A7CD-DFEAF1CA2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556278" cy="4557245"/>
          </a:xfrm>
        </p:spPr>
        <p:txBody>
          <a:bodyPr>
            <a:normAutofit/>
          </a:bodyPr>
          <a:lstStyle/>
          <a:p>
            <a:r>
              <a:rPr lang="en-US" dirty="0"/>
              <a:t>Stepper Motor</a:t>
            </a:r>
          </a:p>
          <a:p>
            <a:pPr lvl="1"/>
            <a:r>
              <a:rPr lang="en-US" dirty="0"/>
              <a:t>PLC will control driver for motor</a:t>
            </a:r>
          </a:p>
          <a:p>
            <a:pPr lvl="1"/>
            <a:r>
              <a:rPr lang="en-US" dirty="0"/>
              <a:t>Motor steps enough degrees to rotate new device to drawer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Locks</a:t>
            </a:r>
          </a:p>
          <a:p>
            <a:pPr lvl="1"/>
            <a:r>
              <a:rPr lang="en-US" dirty="0"/>
              <a:t>Most likely solenoid (Proposed by </a:t>
            </a:r>
            <a:r>
              <a:rPr lang="en-US" dirty="0" err="1"/>
              <a:t>MechE</a:t>
            </a:r>
            <a:r>
              <a:rPr lang="en-US" dirty="0"/>
              <a:t> team)</a:t>
            </a:r>
          </a:p>
          <a:p>
            <a:pPr lvl="1"/>
            <a:r>
              <a:rPr lang="en-US" dirty="0"/>
              <a:t>Powered by DC voltage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EC574-A4B4-D878-5ABC-E998FB6A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2" y="2088319"/>
            <a:ext cx="5718415" cy="4160081"/>
          </a:xfrm>
        </p:spPr>
        <p:txBody>
          <a:bodyPr>
            <a:noAutofit/>
          </a:bodyPr>
          <a:lstStyle/>
          <a:p>
            <a:r>
              <a:rPr lang="en-US" dirty="0"/>
              <a:t>Indication System</a:t>
            </a:r>
          </a:p>
          <a:p>
            <a:pPr lvl="1"/>
            <a:r>
              <a:rPr lang="en-US" dirty="0"/>
              <a:t>Most likely LEDs. Will help guide student to correct drawer and compartment</a:t>
            </a:r>
          </a:p>
          <a:p>
            <a:pPr lvl="1"/>
            <a:r>
              <a:rPr lang="en-US" dirty="0"/>
              <a:t>Controlled by PLC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Timer System</a:t>
            </a:r>
          </a:p>
          <a:p>
            <a:pPr lvl="1"/>
            <a:r>
              <a:rPr lang="en-US" dirty="0"/>
              <a:t>Used to flash LEDs and unlock compartments over a predetermined duration</a:t>
            </a:r>
          </a:p>
          <a:p>
            <a:pPr lvl="1"/>
            <a:r>
              <a:rPr lang="en-US" dirty="0"/>
              <a:t>Controlled by PLC</a:t>
            </a:r>
          </a:p>
          <a:p>
            <a:pPr lvl="1"/>
            <a:r>
              <a:rPr lang="en-US" dirty="0"/>
              <a:t>Will be a system to alternate TON timers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1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FDC-8817-D605-32C6-506ECF30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for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0ECA3-8C41-C756-67B3-579C11C058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Stepper Motors are DC motors that divide a full rotation into a set of equal steps. </a:t>
            </a:r>
          </a:p>
          <a:p>
            <a:r>
              <a:rPr lang="en-US" dirty="0">
                <a:effectLst/>
              </a:rPr>
              <a:t>This will allow us to have better control over the positioning of the machine.</a:t>
            </a:r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7FE5B50B-71C9-4663-8C5A-EF6F1151D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64" y="2084715"/>
            <a:ext cx="4032746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8DF8167-495F-4743-8101-18650474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18" y="2084715"/>
            <a:ext cx="3703638" cy="3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5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4026-97D1-4F70-ABD9-DF20FABB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3E1C2-FE53-47F2-BBA1-4F4E420615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8376" y="2524271"/>
            <a:ext cx="4528228" cy="2448507"/>
          </a:xfrm>
          <a:prstGeom prst="rect">
            <a:avLst/>
          </a:prstGeom>
        </p:spPr>
      </p:pic>
      <p:pic>
        <p:nvPicPr>
          <p:cNvPr id="6" name="Picture 6" descr="Rotary Device">
            <a:extLst>
              <a:ext uri="{FF2B5EF4-FFF2-40B4-BE49-F238E27FC236}">
                <a16:creationId xmlns:a16="http://schemas.microsoft.com/office/drawing/2014/main" id="{1588129F-F23D-4419-85DE-6C76724059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9" y="2532702"/>
            <a:ext cx="5004667" cy="24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5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B667-B53C-4FA5-B9BD-E09A4DF3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F28D8-9A76-4F49-871F-4CBE5A24E5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1540405" y="1461712"/>
            <a:ext cx="3133038" cy="43862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A0ED-1A3C-41AB-9C63-BEE95BC7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motor driver uses a closed-loop system</a:t>
            </a:r>
          </a:p>
          <a:p>
            <a:r>
              <a:rPr lang="en-US" dirty="0"/>
              <a:t>This improves the accuracy of the motor and makes it so it never loses track of it step.</a:t>
            </a:r>
          </a:p>
          <a:p>
            <a:r>
              <a:rPr lang="en-US" dirty="0"/>
              <a:t>This driver also includes over-current, over-voltage and position ultra difference protection</a:t>
            </a:r>
          </a:p>
        </p:txBody>
      </p:sp>
    </p:spTree>
    <p:extLst>
      <p:ext uri="{BB962C8B-B14F-4D97-AF65-F5344CB8AC3E}">
        <p14:creationId xmlns:p14="http://schemas.microsoft.com/office/powerpoint/2010/main" val="330159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0113-6CFD-4ABA-9146-970B48F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42D7784-1164-44DB-8DE2-012854C13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71" y="1581150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B8D97-B0B4-4BF3-BA4A-2F0766D25D8E}"/>
              </a:ext>
            </a:extLst>
          </p:cNvPr>
          <p:cNvSpPr txBox="1"/>
          <p:nvPr/>
        </p:nvSpPr>
        <p:spPr>
          <a:xfrm>
            <a:off x="393290" y="1904581"/>
            <a:ext cx="5810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security for the physical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locks for each of the compartments and another for the storage/maintenance space.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to stay lock when power is lost.</a:t>
            </a:r>
          </a:p>
        </p:txBody>
      </p:sp>
    </p:spTree>
    <p:extLst>
      <p:ext uri="{BB962C8B-B14F-4D97-AF65-F5344CB8AC3E}">
        <p14:creationId xmlns:p14="http://schemas.microsoft.com/office/powerpoint/2010/main" val="417868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CD2-B921-47B3-8CF3-33BE6FAA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and Indicators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023A-9F7A-4E81-B615-F471DC06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39" y="1871266"/>
            <a:ext cx="6446981" cy="3695136"/>
          </a:xfrm>
        </p:spPr>
        <p:txBody>
          <a:bodyPr>
            <a:normAutofit/>
          </a:bodyPr>
          <a:lstStyle/>
          <a:p>
            <a:r>
              <a:rPr lang="en-US" sz="2400" dirty="0"/>
              <a:t>There are 3 compartments, one for each level.</a:t>
            </a:r>
          </a:p>
          <a:p>
            <a:r>
              <a:rPr lang="en-US" sz="2400" dirty="0"/>
              <a:t>The LED will show the user the location of their device.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7DB6F-EAF9-0F23-D8FB-30E011798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63" y="1935921"/>
            <a:ext cx="4433141" cy="32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8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8B2-FF69-9E0D-0824-883F8E06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Scanner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D79FDA2-482A-44B2-AA64-D267C93BE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4" y="1912482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B545B-89CC-4774-8E08-CBF461E7B04A}"/>
              </a:ext>
            </a:extLst>
          </p:cNvPr>
          <p:cNvSpPr txBox="1"/>
          <p:nvPr/>
        </p:nvSpPr>
        <p:spPr>
          <a:xfrm>
            <a:off x="5390975" y="2052172"/>
            <a:ext cx="4985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scan in the ID/barcode attached to the device’s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it easy to keep track of items have been registered 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be used by the operator during the “LOAD” mode.</a:t>
            </a:r>
          </a:p>
        </p:txBody>
      </p:sp>
    </p:spTree>
    <p:extLst>
      <p:ext uri="{BB962C8B-B14F-4D97-AF65-F5344CB8AC3E}">
        <p14:creationId xmlns:p14="http://schemas.microsoft.com/office/powerpoint/2010/main" val="65444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44-9744-4FA0-A2CC-6F6BE9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 (Button Included)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C6EB4-B5D1-467E-ADBE-14F935FF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54" y="1935920"/>
            <a:ext cx="6411205" cy="4154161"/>
          </a:xfrm>
        </p:spPr>
        <p:txBody>
          <a:bodyPr>
            <a:normAutofit/>
          </a:bodyPr>
          <a:lstStyle/>
          <a:p>
            <a:r>
              <a:rPr lang="en-US" dirty="0"/>
              <a:t>Mode for loading and registering items to the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display will inform the user of the compartment, indicated by an LED, that needs a refill. (The only one unlocked)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operator will scan the ID of the device and load it into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a confirmation of the board being loaded, the machine will automatically rotate to the next empty slot.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DE5B92B-CDBF-41F7-94D0-04991F54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r="25823"/>
          <a:stretch/>
        </p:blipFill>
        <p:spPr bwMode="auto">
          <a:xfrm>
            <a:off x="7254245" y="1825912"/>
            <a:ext cx="3942971" cy="39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96DDF-3F4B-4CEF-AD08-FBF3F332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5" y="1469835"/>
            <a:ext cx="3930761" cy="48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A70B-5049-4257-90B0-04C94062D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5" y="515827"/>
            <a:ext cx="9001462" cy="844286"/>
          </a:xfrm>
        </p:spPr>
        <p:txBody>
          <a:bodyPr/>
          <a:lstStyle/>
          <a:p>
            <a:r>
              <a:rPr lang="en-US" dirty="0"/>
              <a:t>Design Update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A0B694-A3B4-460B-9094-C7A5D1E20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912" y="2766538"/>
            <a:ext cx="6208529" cy="165576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like Barrel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Motor at Bottom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Each level will have lock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LEDs to guide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ADCBB-92CB-42C3-830C-B22ABD48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" y="1972582"/>
            <a:ext cx="3509584" cy="43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D225-6172-311A-86E3-AEDE384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274" y="247851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79F1-A19D-3B8E-12DA-1F21750C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735" y="1707538"/>
            <a:ext cx="4832465" cy="467085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Sends signals to PLC to determine compartment occupancy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Hundreds of options to consider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Ideals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Small Size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One bit output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Cheap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Easy Calibration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Photo Eye Sensor | How to Wire a Photoelectric Sensor into a CompactLogix  Allen Bradley PLC">
            <a:extLst>
              <a:ext uri="{FF2B5EF4-FFF2-40B4-BE49-F238E27FC236}">
                <a16:creationId xmlns:a16="http://schemas.microsoft.com/office/drawing/2014/main" id="{1BF76ABD-34FA-C04A-9E55-00FF1F54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5" y="247851"/>
            <a:ext cx="2063570" cy="33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C-SR04 Ultrasonic Distance Sensor - SparkFun | Mouser">
            <a:extLst>
              <a:ext uri="{FF2B5EF4-FFF2-40B4-BE49-F238E27FC236}">
                <a16:creationId xmlns:a16="http://schemas.microsoft.com/office/drawing/2014/main" id="{4711F546-9793-3D63-ABDC-DF0ADC4A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66" y="820722"/>
            <a:ext cx="3071175" cy="22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uxcell 100kg 42mmx38mmx3mm Electronic Scale Body Load Cell  Weighing Sensor for Kitchen Scale,Human Body Bathroom Scale, Jewelry Scale  : Home &amp; Kitchen">
            <a:extLst>
              <a:ext uri="{FF2B5EF4-FFF2-40B4-BE49-F238E27FC236}">
                <a16:creationId xmlns:a16="http://schemas.microsoft.com/office/drawing/2014/main" id="{3E35DB95-6A6A-C554-3165-B71AE498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78" y="4042964"/>
            <a:ext cx="2281810" cy="22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7D849-C8F2-07A5-0843-9A2DA9A2F29E}"/>
              </a:ext>
            </a:extLst>
          </p:cNvPr>
          <p:cNvSpPr txBox="1"/>
          <p:nvPr/>
        </p:nvSpPr>
        <p:spPr>
          <a:xfrm>
            <a:off x="469627" y="4301865"/>
            <a:ext cx="3671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Constraint:</a:t>
            </a:r>
            <a:br>
              <a:rPr lang="en-US" sz="2400" dirty="0"/>
            </a:br>
            <a:r>
              <a:rPr lang="en-US" sz="2400" dirty="0"/>
              <a:t>iii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(4) The PLC must know the device occupancy of each drawer.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75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8731-E3E7-967F-BB1D-FACE64DC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03" y="230104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Systems that require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268-11AD-1CDB-A33C-A7C77696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03" y="2144702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Microcomputer</a:t>
            </a:r>
          </a:p>
          <a:p>
            <a:r>
              <a:rPr lang="en-US" dirty="0"/>
              <a:t>PLC</a:t>
            </a:r>
          </a:p>
          <a:p>
            <a:r>
              <a:rPr lang="en-US" dirty="0"/>
              <a:t>Motor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Barcode Scanner</a:t>
            </a:r>
          </a:p>
          <a:p>
            <a:r>
              <a:rPr lang="en-US" dirty="0"/>
              <a:t>Card Reader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9BDD3D-FF84-FD9E-1532-E134E3754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91" y="1405173"/>
            <a:ext cx="7254359" cy="5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ACC6-F9BA-36B4-A292-62EA94E4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417" y="0"/>
            <a:ext cx="4832465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EA5B-2FE8-2982-F65D-0B3DDBE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417" y="1261587"/>
            <a:ext cx="4832465" cy="50306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Overcurrent Protection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GFCI-protected outlet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NEC 422.51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Circuit Breaker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Fuses</a:t>
            </a:r>
            <a:endParaRPr lang="en-US" sz="2800" dirty="0">
              <a:solidFill>
                <a:srgbClr val="FFFFFF"/>
              </a:solidFill>
            </a:endParaRPr>
          </a:p>
          <a:p>
            <a:pPr lvl="2"/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Power Supply</a:t>
            </a:r>
          </a:p>
          <a:p>
            <a:pPr lvl="1"/>
            <a:r>
              <a:rPr lang="en-US" sz="2600" dirty="0">
                <a:solidFill>
                  <a:srgbClr val="FFFFFF"/>
                </a:solidFill>
              </a:rPr>
              <a:t>AC/DC Converter</a:t>
            </a:r>
          </a:p>
          <a:p>
            <a:pPr lvl="1"/>
            <a:r>
              <a:rPr lang="en-US" sz="2600" dirty="0">
                <a:solidFill>
                  <a:srgbClr val="FFFFFF"/>
                </a:solidFill>
              </a:rPr>
              <a:t>Voltage Step-down</a:t>
            </a:r>
          </a:p>
          <a:p>
            <a:pPr marL="457200" lvl="1" indent="0">
              <a:buNone/>
            </a:pPr>
            <a:endParaRPr lang="en-US" sz="26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Op-Amp Circuits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8032638-9051-0FD8-B22C-F3A007A4A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4" y="179985"/>
            <a:ext cx="5687609" cy="34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BAD08-E0DF-D5E0-89C5-A9D0A469B027}"/>
              </a:ext>
            </a:extLst>
          </p:cNvPr>
          <p:cNvSpPr txBox="1"/>
          <p:nvPr/>
        </p:nvSpPr>
        <p:spPr>
          <a:xfrm>
            <a:off x="262964" y="3754877"/>
            <a:ext cx="62740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Constraints:</a:t>
            </a: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iv(1) Must have a GFCI</a:t>
            </a:r>
          </a:p>
          <a:p>
            <a:endParaRPr lang="en-US" sz="22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iv(2) Must have convert AC to DC and step-down voltage</a:t>
            </a:r>
          </a:p>
          <a:p>
            <a:endParaRPr lang="en-US" sz="22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iv(3) Must provide appropriate power to all system components and must have an emergency stop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244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D469B7-D14E-B345-63D4-3BFF8C74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060" y="113837"/>
            <a:ext cx="9999879" cy="663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00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FC0E22-DA07-4388-A61A-3A64BD20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65" y="454563"/>
            <a:ext cx="10353762" cy="1325563"/>
          </a:xfrm>
        </p:spPr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7D2A92-F6C9-4A48-9086-265E3E49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944" y="2336448"/>
            <a:ext cx="3298956" cy="823305"/>
          </a:xfrm>
        </p:spPr>
        <p:txBody>
          <a:bodyPr/>
          <a:lstStyle/>
          <a:p>
            <a:r>
              <a:rPr lang="en-US" u="sng" dirty="0"/>
              <a:t>Engineering Standards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0A6018-CB94-4A6E-814D-B3DCF11BB5C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75944" y="3159752"/>
            <a:ext cx="3298956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Power system must have GFCI (NEC 422.51)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CBBDE0-4092-4F79-974F-38FA431B1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96199" y="2344746"/>
            <a:ext cx="3298558" cy="823304"/>
          </a:xfrm>
        </p:spPr>
        <p:txBody>
          <a:bodyPr/>
          <a:lstStyle/>
          <a:p>
            <a:r>
              <a:rPr lang="en-US" u="sng" dirty="0"/>
              <a:t>Ethical Considerations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1F8A4A2-20DF-4026-831A-E9FA565605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194936" y="3153567"/>
            <a:ext cx="3299821" cy="28795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machine shall have an ethernet port for data transfer and must be encrypted to secure student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32CFC7D-AD14-403F-B6DF-1EF7ED277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7422" y="2347839"/>
            <a:ext cx="3291211" cy="823304"/>
          </a:xfrm>
        </p:spPr>
        <p:txBody>
          <a:bodyPr/>
          <a:lstStyle/>
          <a:p>
            <a:r>
              <a:rPr lang="en-US" u="sng" dirty="0"/>
              <a:t>Broader</a:t>
            </a:r>
            <a:r>
              <a:rPr lang="en-US" dirty="0"/>
              <a:t>             </a:t>
            </a:r>
            <a:r>
              <a:rPr lang="en-US" u="sng" dirty="0"/>
              <a:t>Impacts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9ABD84-7743-4A21-A600-397AA7B95B9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546333" y="3168050"/>
            <a:ext cx="4434151" cy="28795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The machine shall be auto download data by using a thumb drive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Needed in order to positively affect the associates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D3AFC-42F6-4385-B16A-B137F3DC0B5C}"/>
              </a:ext>
            </a:extLst>
          </p:cNvPr>
          <p:cNvSpPr txBox="1"/>
          <p:nvPr/>
        </p:nvSpPr>
        <p:spPr>
          <a:xfrm>
            <a:off x="3951119" y="2306710"/>
            <a:ext cx="367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|||||||||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9DEA9-6B43-441E-ABB4-F96ED2B5FD5C}"/>
              </a:ext>
            </a:extLst>
          </p:cNvPr>
          <p:cNvSpPr txBox="1"/>
          <p:nvPr/>
        </p:nvSpPr>
        <p:spPr>
          <a:xfrm>
            <a:off x="7357070" y="2336448"/>
            <a:ext cx="3785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95555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A40-AFE8-4B87-94A7-F7920299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2" y="484994"/>
            <a:ext cx="10353761" cy="1326321"/>
          </a:xfrm>
        </p:spPr>
        <p:txBody>
          <a:bodyPr/>
          <a:lstStyle/>
          <a:p>
            <a:r>
              <a:rPr lang="en-US" dirty="0"/>
              <a:t>Microcomputer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1614-3FE4-45C8-9036-1A3F9A06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96" y="2627345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/>
              <a:t>To hold Database</a:t>
            </a:r>
          </a:p>
          <a:p>
            <a:r>
              <a:rPr lang="en-US" dirty="0"/>
              <a:t>Must have Connectivity Ports</a:t>
            </a:r>
          </a:p>
          <a:p>
            <a:r>
              <a:rPr lang="en-US" dirty="0"/>
              <a:t>Also responsible for sending &amp; receiving information/signal</a:t>
            </a:r>
          </a:p>
          <a:p>
            <a:pPr lvl="1"/>
            <a:r>
              <a:rPr lang="en-US" dirty="0"/>
              <a:t>UI </a:t>
            </a:r>
          </a:p>
          <a:p>
            <a:pPr lvl="2"/>
            <a:r>
              <a:rPr lang="en-US" dirty="0"/>
              <a:t>LCD Touchscreen to collect student information</a:t>
            </a:r>
          </a:p>
          <a:p>
            <a:pPr lvl="2"/>
            <a:r>
              <a:rPr lang="en-US" dirty="0"/>
              <a:t>Select Board to Vend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14:cNvPr>
              <p14:cNvContentPartPr/>
              <p14:nvPr/>
            </p14:nvContentPartPr>
            <p14:xfrm>
              <a:off x="3555997" y="14332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6AEB0-B40C-4882-BE48-E169F90842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1677" y="14289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14:cNvPr>
              <p14:cNvContentPartPr/>
              <p14:nvPr/>
            </p14:nvContentPartPr>
            <p14:xfrm>
              <a:off x="2747437" y="237071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D49BC0-6AB4-42C0-B5BB-5A0710C637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117" y="236639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83F9762-46D5-46FA-BDC7-9F593F18D836}"/>
              </a:ext>
            </a:extLst>
          </p:cNvPr>
          <p:cNvGrpSpPr/>
          <p:nvPr/>
        </p:nvGrpSpPr>
        <p:grpSpPr>
          <a:xfrm>
            <a:off x="3946597" y="2421470"/>
            <a:ext cx="360" cy="360"/>
            <a:chOff x="3946597" y="24214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62B0FE-65B4-4E78-9F77-3028F2A574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14:cNvPr>
                <p14:cNvContentPartPr/>
                <p14:nvPr/>
              </p14:nvContentPartPr>
              <p14:xfrm>
                <a:off x="3946597" y="242147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5F31A4-0A46-4E7C-BA75-AF283AF42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277" y="2417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14:cNvPr>
              <p14:cNvContentPartPr/>
              <p14:nvPr/>
            </p14:nvContentPartPr>
            <p14:xfrm>
              <a:off x="12337117" y="276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C6E8D1-CAFB-4149-98E9-85A65B86E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2797" y="27613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14:cNvPr>
              <p14:cNvContentPartPr/>
              <p14:nvPr/>
            </p14:nvContentPartPr>
            <p14:xfrm>
              <a:off x="2595877" y="22558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A89560-4919-423F-8102-B670C6CD3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557" y="22515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14:cNvPr>
              <p14:cNvContentPartPr/>
              <p14:nvPr/>
            </p14:nvContentPartPr>
            <p14:xfrm>
              <a:off x="4842637" y="13367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9734F5-F3F3-4908-812C-7DC27BA0B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317" y="13324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6F4FD79-1DB0-4AF5-92C0-61657F6D8484}"/>
              </a:ext>
            </a:extLst>
          </p:cNvPr>
          <p:cNvGrpSpPr/>
          <p:nvPr/>
        </p:nvGrpSpPr>
        <p:grpSpPr>
          <a:xfrm>
            <a:off x="4819957" y="1148510"/>
            <a:ext cx="360" cy="360"/>
            <a:chOff x="4819957" y="11485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2B81E-A166-4D7E-8B6C-681FD843B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14:cNvPr>
                <p14:cNvContentPartPr/>
                <p14:nvPr/>
              </p14:nvContentPartPr>
              <p14:xfrm>
                <a:off x="4819957" y="11485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A5C077-F50C-48B6-9C7C-36BDBB8518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637" y="1144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14:cNvPr>
              <p14:cNvContentPartPr/>
              <p14:nvPr/>
            </p14:nvContentPartPr>
            <p14:xfrm>
              <a:off x="5031277" y="125399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DE446F-14E2-4DAD-B7A8-B52773CB4E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496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14:cNvPr>
              <p14:cNvContentPartPr/>
              <p14:nvPr/>
            </p14:nvContentPartPr>
            <p14:xfrm>
              <a:off x="5031277" y="12309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CD349-05B8-42EC-8B79-85FCDF527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6957" y="12266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24A40-B12E-4BDF-A720-76338D37A57E}"/>
              </a:ext>
            </a:extLst>
          </p:cNvPr>
          <p:cNvGrpSpPr/>
          <p:nvPr/>
        </p:nvGrpSpPr>
        <p:grpSpPr>
          <a:xfrm>
            <a:off x="5017237" y="1194230"/>
            <a:ext cx="360" cy="360"/>
            <a:chOff x="5017237" y="11942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0C58B7-349D-47C1-BACB-DFA67E2AE9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C41F89-7BA1-4E4C-8A9D-7B3D3B7E85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EB2785-508B-4587-94F7-E0827AB494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382AC8-B61E-444B-B9B3-F0294C7212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18E9C4-B9D1-46C7-8345-11288D3AE1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14:cNvPr>
                <p14:cNvContentPartPr/>
                <p14:nvPr/>
              </p14:nvContentPartPr>
              <p14:xfrm>
                <a:off x="5017237" y="119423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010381-60EB-41DA-9F8B-A7E38C05F3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2917" y="1189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14:cNvPr>
              <p14:cNvContentPartPr/>
              <p14:nvPr/>
            </p14:nvContentPartPr>
            <p14:xfrm>
              <a:off x="1676797" y="227855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D23262-E6EB-4EDD-8AF7-CEB83DCD7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477" y="227423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14:cNvPr>
              <p14:cNvContentPartPr/>
              <p14:nvPr/>
            </p14:nvContentPartPr>
            <p14:xfrm>
              <a:off x="3666157" y="206759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683348-455B-4748-BCBE-E0D1832E0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837" y="206327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204015E-61FB-4582-874A-1CC7476E8B15}"/>
              </a:ext>
            </a:extLst>
          </p:cNvPr>
          <p:cNvGrpSpPr/>
          <p:nvPr/>
        </p:nvGrpSpPr>
        <p:grpSpPr>
          <a:xfrm>
            <a:off x="5104717" y="1189550"/>
            <a:ext cx="360" cy="360"/>
            <a:chOff x="5104717" y="11895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33AE8C-21DB-4A38-B562-B95FF056AA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14:cNvPr>
                <p14:cNvContentPartPr/>
                <p14:nvPr/>
              </p14:nvContentPartPr>
              <p14:xfrm>
                <a:off x="5104717" y="118955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4A0D1-0015-48D6-9F21-9947D19B1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00397" y="1185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4020A2-F07B-4732-8FF8-C2BD71BCDA90}"/>
              </a:ext>
            </a:extLst>
          </p:cNvPr>
          <p:cNvGrpSpPr/>
          <p:nvPr/>
        </p:nvGrpSpPr>
        <p:grpSpPr>
          <a:xfrm>
            <a:off x="5159797" y="1378190"/>
            <a:ext cx="360" cy="360"/>
            <a:chOff x="5159797" y="137819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8FDD86-0B76-43BC-ABE8-F825B1DFFE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1D4284-92BC-4777-A851-4B857C3619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29C63-B9BF-4280-8F1F-5AE2D79D7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3E013D-1410-4D99-8BED-E779329512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135985-40C3-4A07-8EB4-1E827CFB84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CDEB66-834A-45C5-8155-BB05C51D57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EF0C86-B8EC-4A57-BC6E-613DE89E24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88E5BD-7025-4789-B8C0-5B01B785CD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90B2E-6865-4F58-8D93-A5ED747513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14:cNvPr>
                <p14:cNvContentPartPr/>
                <p14:nvPr/>
              </p14:nvContentPartPr>
              <p14:xfrm>
                <a:off x="5159797" y="137819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5A2C10-0C50-40CF-AC51-C8FF0B23C8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5477" y="1373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C6F3D51-E2A0-48EE-91D5-A444ABE44B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93463" y="1997834"/>
            <a:ext cx="3127359" cy="42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C42-4966-5A20-922C-B2E22A61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F18B-D939-CD73-24AF-E65C109F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miniPC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SQL Database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Touchscreen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Eagle Card Reader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Ethernet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USB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553AD-2DA7-9E80-57AB-FBBBFE25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31" y="2584482"/>
            <a:ext cx="2804930" cy="2203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DBC717-E38E-C2B9-04E7-06A01532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60" y="2583466"/>
            <a:ext cx="3090758" cy="22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3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911C-3D40-C4E9-E6E3-5B1075C3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8072-C0C1-5B5E-8907-92B9AFA2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999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Inventory 			</a:t>
            </a:r>
          </a:p>
          <a:p>
            <a:pPr lvl="1"/>
            <a:r>
              <a:rPr lang="en-US" dirty="0"/>
              <a:t>Loaded</a:t>
            </a:r>
          </a:p>
          <a:p>
            <a:pPr lvl="1"/>
            <a:r>
              <a:rPr lang="en-US" dirty="0"/>
              <a:t>Unloaded</a:t>
            </a:r>
          </a:p>
          <a:p>
            <a:r>
              <a:rPr lang="en-US" dirty="0"/>
              <a:t>Student Information</a:t>
            </a:r>
          </a:p>
          <a:p>
            <a:pPr lvl="1"/>
            <a:r>
              <a:rPr lang="en-US" dirty="0"/>
              <a:t>T#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Course &amp; Board#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CSV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52E18-EAD2-5A88-6771-7BACCEB2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3084"/>
            <a:ext cx="2980146" cy="39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611-F046-776D-289F-609850C6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238F-6F79-6FF6-D385-D038F260C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4B24FE-CD66-E752-9DCF-CF14A31E1E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automatically transfer data to the faculty’s thumb drive when inserted into the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C117F-BE26-57E8-78E4-C7C040B79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45352-668A-C405-B65B-0321C1E0E7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 created Schema available and have a server to contain the student data and Schema itself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68B08-7E3F-58CB-9888-A436A4A36F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Card Scanner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5749AB-16ED-8660-6EDC-55CA1F6A34B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able to read data from Eagle Cards and store the identifier in the database for faculty use</a:t>
            </a:r>
          </a:p>
        </p:txBody>
      </p:sp>
    </p:spTree>
    <p:extLst>
      <p:ext uri="{BB962C8B-B14F-4D97-AF65-F5344CB8AC3E}">
        <p14:creationId xmlns:p14="http://schemas.microsoft.com/office/powerpoint/2010/main" val="13556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6441-8D47-001E-8FCA-4D6C7681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2841-EBA4-9243-FE23-FA0067B9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79" y="1935921"/>
            <a:ext cx="2997568" cy="3695136"/>
          </a:xfrm>
        </p:spPr>
        <p:txBody>
          <a:bodyPr/>
          <a:lstStyle/>
          <a:p>
            <a:r>
              <a:rPr lang="en-US" dirty="0"/>
              <a:t>PLC</a:t>
            </a:r>
          </a:p>
          <a:p>
            <a:r>
              <a:rPr lang="en-US" dirty="0"/>
              <a:t>HW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Locks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Timer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Sensors (Addressed later)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9BBEE-44BE-F0CD-C81E-EEB66951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8" y="1935921"/>
            <a:ext cx="3363188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29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429</TotalTime>
  <Words>852</Words>
  <Application>Microsoft Office PowerPoint</Application>
  <PresentationFormat>Widescreen</PresentationFormat>
  <Paragraphs>173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Rockwell</vt:lpstr>
      <vt:lpstr>Times New Roman</vt:lpstr>
      <vt:lpstr>Wingdings</vt:lpstr>
      <vt:lpstr>Damask</vt:lpstr>
      <vt:lpstr>Team 5 Conceptual Design</vt:lpstr>
      <vt:lpstr>Design Update</vt:lpstr>
      <vt:lpstr>PowerPoint Presentation</vt:lpstr>
      <vt:lpstr>Constraints</vt:lpstr>
      <vt:lpstr>Microcomputer system</vt:lpstr>
      <vt:lpstr>PC connections</vt:lpstr>
      <vt:lpstr>SQL Database</vt:lpstr>
      <vt:lpstr>Constraints</vt:lpstr>
      <vt:lpstr>Hardware connections</vt:lpstr>
      <vt:lpstr>Why a plc &amp; a microcomputer?</vt:lpstr>
      <vt:lpstr>Plc Control / Hardware</vt:lpstr>
      <vt:lpstr>Hardware subsystems</vt:lpstr>
      <vt:lpstr>Explanation for Stepper Motor</vt:lpstr>
      <vt:lpstr>Rotation System</vt:lpstr>
      <vt:lpstr>Motor Driver</vt:lpstr>
      <vt:lpstr>Locks</vt:lpstr>
      <vt:lpstr>LEDs and Indicators </vt:lpstr>
      <vt:lpstr>Barcode Scanner</vt:lpstr>
      <vt:lpstr>LOAD Mode (Button Included)</vt:lpstr>
      <vt:lpstr>Sensors</vt:lpstr>
      <vt:lpstr>Systems that require Power</vt:lpstr>
      <vt:lpstr>Power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Conceptual Design</dc:title>
  <dc:creator>ryan.reed0925@gmail.com</dc:creator>
  <cp:lastModifiedBy>Austin</cp:lastModifiedBy>
  <cp:revision>39</cp:revision>
  <dcterms:created xsi:type="dcterms:W3CDTF">2022-10-19T14:41:40Z</dcterms:created>
  <dcterms:modified xsi:type="dcterms:W3CDTF">2022-11-09T17:50:25Z</dcterms:modified>
</cp:coreProperties>
</file>